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45" r:id="rId2"/>
    <p:sldId id="646" r:id="rId3"/>
    <p:sldId id="647" r:id="rId4"/>
    <p:sldId id="648" r:id="rId5"/>
    <p:sldId id="661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57" r:id="rId15"/>
    <p:sldId id="658" r:id="rId16"/>
    <p:sldId id="659" r:id="rId17"/>
    <p:sldId id="660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1" autoAdjust="0"/>
    <p:restoredTop sz="84566" autoAdjust="0"/>
  </p:normalViewPr>
  <p:slideViewPr>
    <p:cSldViewPr>
      <p:cViewPr varScale="1">
        <p:scale>
          <a:sx n="92" d="100"/>
          <a:sy n="92" d="100"/>
        </p:scale>
        <p:origin x="-77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Validation dataset </a:t>
            </a:r>
            <a:r>
              <a:rPr lang="ko-KR" altLang="en-US" dirty="0" smtClean="0"/>
              <a:t>용도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이터레이션 횟수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하이퍼파라미터 튜닝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218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064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ko-KR" altLang="en-US" dirty="0" smtClean="0"/>
              <a:t>의 역할은 </a:t>
            </a:r>
            <a:r>
              <a:rPr lang="en-US" altLang="ko-KR" dirty="0" smtClean="0"/>
              <a:t>D</a:t>
            </a:r>
            <a:r>
              <a:rPr lang="ko-KR" altLang="en-US" dirty="0" smtClean="0"/>
              <a:t>차원의 입력을 우리가 원하는 다른 차원 </a:t>
            </a:r>
            <a:r>
              <a:rPr lang="en-US" altLang="ko-KR" dirty="0" smtClean="0"/>
              <a:t>C</a:t>
            </a:r>
            <a:r>
              <a:rPr lang="ko-KR" altLang="en-US" dirty="0" smtClean="0"/>
              <a:t>차원으로 바꿔주는 역할</a:t>
            </a:r>
            <a:endParaRPr lang="en-US" altLang="ko-KR" dirty="0" smtClean="0"/>
          </a:p>
          <a:p>
            <a:r>
              <a:rPr lang="en-US" dirty="0" smtClean="0"/>
              <a:t>Activation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nonlinearity</a:t>
            </a:r>
            <a:r>
              <a:rPr lang="ko-KR" altLang="en-US" dirty="0" smtClean="0"/>
              <a:t>를 위해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이런 걸 </a:t>
            </a:r>
            <a:r>
              <a:rPr lang="en-US" altLang="ko-KR" dirty="0" smtClean="0"/>
              <a:t>stack</a:t>
            </a:r>
            <a:r>
              <a:rPr lang="ko-KR" altLang="en-US" dirty="0" smtClean="0"/>
              <a:t> 쌓으면 네트워크의 </a:t>
            </a:r>
            <a:r>
              <a:rPr lang="en-US" altLang="ko-KR" dirty="0" smtClean="0"/>
              <a:t>capacity</a:t>
            </a:r>
            <a:r>
              <a:rPr lang="ko-KR" altLang="en-US" dirty="0" smtClean="0"/>
              <a:t>를 늘려줄수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단점은 오버피팅이 일어날 수도 있어서 데이터가 많이 필요하다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876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batch_size</a:t>
            </a:r>
            <a:r>
              <a:rPr kumimoji="1" lang="en-US" altLang="ko-KR" dirty="0" smtClean="0"/>
              <a:t>:</a:t>
            </a:r>
            <a:r>
              <a:rPr kumimoji="1" lang="en-US" altLang="ko-KR" baseline="0" dirty="0" smtClean="0"/>
              <a:t> </a:t>
            </a:r>
            <a:r>
              <a:rPr kumimoji="1" lang="ko-KR" altLang="en-US" dirty="0" smtClean="0"/>
              <a:t>한 번 웨이트 업데이트를 하기 위해서 보는 데이터 크기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일반적으로 </a:t>
            </a:r>
            <a:r>
              <a:rPr kumimoji="1" lang="en-US" altLang="ko-KR" dirty="0" err="1" smtClean="0"/>
              <a:t>gpu</a:t>
            </a:r>
            <a:r>
              <a:rPr kumimoji="1" lang="ko-KR" altLang="en-US" dirty="0" smtClean="0"/>
              <a:t> 메모리에 맞춰서 잡는다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효율성 </a:t>
            </a:r>
            <a:r>
              <a:rPr kumimoji="1" lang="en-US" altLang="ko-KR" dirty="0" smtClean="0"/>
              <a:t>throughput</a:t>
            </a:r>
            <a:r>
              <a:rPr kumimoji="1" lang="ko-KR" altLang="en-US" dirty="0" smtClean="0"/>
              <a:t> 관점에서는 </a:t>
            </a:r>
            <a:r>
              <a:rPr kumimoji="1" lang="en-US" altLang="ko-KR" b="0" dirty="0" err="1" smtClean="0"/>
              <a:t>batch_size</a:t>
            </a:r>
            <a:r>
              <a:rPr kumimoji="1" lang="ko-KR" altLang="en-US" b="0" baseline="0" dirty="0" smtClean="0"/>
              <a:t>가 크면 좋다 왜냐면 병렬 연산의 관점에서는 </a:t>
            </a:r>
            <a:r>
              <a:rPr kumimoji="1" lang="en-US" altLang="ko-KR" b="0" baseline="0" dirty="0" smtClean="0"/>
              <a:t>1</a:t>
            </a:r>
            <a:r>
              <a:rPr kumimoji="1" lang="ko-KR" altLang="en-US" b="0" baseline="0" dirty="0" smtClean="0"/>
              <a:t>개 돌리나 </a:t>
            </a:r>
            <a:r>
              <a:rPr kumimoji="1" lang="en-US" altLang="ko-KR" b="0" baseline="0" dirty="0" smtClean="0"/>
              <a:t>100</a:t>
            </a:r>
            <a:r>
              <a:rPr kumimoji="1" lang="ko-KR" altLang="en-US" b="0" baseline="0" dirty="0" smtClean="0"/>
              <a:t>개 돌리나 걸리는 시간이 비슷하므로</a:t>
            </a:r>
            <a:r>
              <a:rPr kumimoji="1" lang="en-US" altLang="ko-KR" b="0" baseline="0" dirty="0" smtClean="0"/>
              <a:t>.</a:t>
            </a:r>
          </a:p>
          <a:p>
            <a:r>
              <a:rPr kumimoji="1" lang="ko-KR" altLang="en-US" dirty="0" smtClean="0"/>
              <a:t>배치사이즈가 마냥 크다고 좋은게 아님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작은 </a:t>
            </a:r>
            <a:r>
              <a:rPr kumimoji="1" lang="en-US" altLang="ko-KR" dirty="0" smtClean="0"/>
              <a:t>batch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generalization</a:t>
            </a:r>
            <a:r>
              <a:rPr kumimoji="1" lang="ko-KR" altLang="en-US" dirty="0" smtClean="0"/>
              <a:t> 강화시켜주는 경향이 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통짜로 전체 데이터를 넣으면 학습이 아예 안될 수 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좋은 </a:t>
            </a:r>
            <a:r>
              <a:rPr lang="en-US" altLang="ko-KR" dirty="0" smtClean="0"/>
              <a:t>cost function</a:t>
            </a:r>
            <a:r>
              <a:rPr lang="ko-KR" altLang="en-US" dirty="0" smtClean="0"/>
              <a:t>을 정의하는 것은 아주 중요하다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팁</a:t>
            </a:r>
            <a:r>
              <a:rPr lang="en-US" altLang="ko-KR" dirty="0" smtClean="0"/>
              <a:t>:</a:t>
            </a:r>
            <a:r>
              <a:rPr lang="ko-KR" altLang="en-US" dirty="0" smtClean="0"/>
              <a:t> 뉴럴넷은 리그레션보다 분류 문제를 훨씬 잘 푼다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가 많아도 잘 해주니까 데이터가 많다면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의 사이즈를 최대한 많이 </a:t>
            </a:r>
            <a:r>
              <a:rPr lang="en-US" altLang="ko-KR" dirty="0" smtClean="0"/>
              <a:t>fine</a:t>
            </a:r>
            <a:r>
              <a:rPr lang="ko-KR" altLang="en-US" dirty="0" smtClean="0"/>
              <a:t>하게 나눠줄 수록 좋다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03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17년 2월 18일 Saturday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Terminology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8" y="1124744"/>
            <a:ext cx="4424892" cy="2676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Input: </a:t>
                </a:r>
                <a14:m>
                  <m:oMath xmlns:m="http://schemas.openxmlformats.org/officeDocument/2006/math" xmlns="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475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W: </a:t>
                </a:r>
                <a14:m>
                  <m:oMath xmlns:m="http://schemas.openxmlformats.org/officeDocument/2006/math" xmlns="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blipFill rotWithShape="0">
                <a:blip r:embed="rId4"/>
                <a:stretch>
                  <a:fillRect l="-2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13072" y="2996952"/>
                <a:ext cx="19062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Bias: </a:t>
                </a:r>
                <a14:m>
                  <m:oMath xmlns:m="http://schemas.openxmlformats.org/officeDocument/2006/math" xmlns="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2996952"/>
                <a:ext cx="190629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95" t="-923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1288375" y="3933056"/>
            <a:ext cx="552844" cy="1728192"/>
            <a:chOff x="899592" y="4221088"/>
            <a:chExt cx="792088" cy="2476068"/>
          </a:xfrm>
        </p:grpSpPr>
        <p:sp>
          <p:nvSpPr>
            <p:cNvPr id="10" name="직사각형 9"/>
            <p:cNvSpPr/>
            <p:nvPr/>
          </p:nvSpPr>
          <p:spPr>
            <a:xfrm>
              <a:off x="899592" y="4221088"/>
              <a:ext cx="792088" cy="2476068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14278" y="442841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014278" y="51948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014278" y="596134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39887" y="3933056"/>
            <a:ext cx="552844" cy="1728192"/>
            <a:chOff x="3923928" y="4221088"/>
            <a:chExt cx="792088" cy="2476068"/>
          </a:xfrm>
        </p:grpSpPr>
        <p:sp>
          <p:nvSpPr>
            <p:cNvPr id="15" name="직사각형 14"/>
            <p:cNvSpPr/>
            <p:nvPr/>
          </p:nvSpPr>
          <p:spPr>
            <a:xfrm>
              <a:off x="3923928" y="4221088"/>
              <a:ext cx="792088" cy="24760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046158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046158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046158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191399" y="3933056"/>
            <a:ext cx="552844" cy="1728192"/>
            <a:chOff x="6802616" y="4221088"/>
            <a:chExt cx="792088" cy="2476068"/>
          </a:xfrm>
        </p:grpSpPr>
        <p:sp>
          <p:nvSpPr>
            <p:cNvPr id="20" name="직사각형 19"/>
            <p:cNvSpPr/>
            <p:nvPr/>
          </p:nvSpPr>
          <p:spPr>
            <a:xfrm>
              <a:off x="6802616" y="4221088"/>
              <a:ext cx="792088" cy="247606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924846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924846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924846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7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(Neural) Network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42794"/>
            <a:ext cx="3542494" cy="2426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97" y="2443301"/>
            <a:ext cx="4945501" cy="24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 화살표[R] 33"/>
          <p:cNvSpPr/>
          <p:nvPr/>
        </p:nvSpPr>
        <p:spPr>
          <a:xfrm>
            <a:off x="35496" y="2831841"/>
            <a:ext cx="9108504" cy="1770382"/>
          </a:xfrm>
          <a:prstGeom prst="rightArrow">
            <a:avLst>
              <a:gd name="adj1" fmla="val 50000"/>
              <a:gd name="adj2" fmla="val 55534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Artificial Neural Network</a:t>
            </a:r>
            <a:endParaRPr kumimoji="1"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503789" y="1412776"/>
            <a:ext cx="792088" cy="4680520"/>
            <a:chOff x="503789" y="1412776"/>
            <a:chExt cx="792088" cy="4680520"/>
          </a:xfrm>
        </p:grpSpPr>
        <p:sp>
          <p:nvSpPr>
            <p:cNvPr id="3" name="직사각형 2"/>
            <p:cNvSpPr/>
            <p:nvPr/>
          </p:nvSpPr>
          <p:spPr>
            <a:xfrm>
              <a:off x="503789" y="1412776"/>
              <a:ext cx="792088" cy="468052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11801" y="15567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11801" y="227687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11801" y="299695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835696" y="1846040"/>
            <a:ext cx="792088" cy="3815207"/>
            <a:chOff x="1871941" y="1846040"/>
            <a:chExt cx="792088" cy="3815207"/>
          </a:xfrm>
        </p:grpSpPr>
        <p:sp>
          <p:nvSpPr>
            <p:cNvPr id="11" name="직사각형 10"/>
            <p:cNvSpPr/>
            <p:nvPr/>
          </p:nvSpPr>
          <p:spPr>
            <a:xfrm>
              <a:off x="1871941" y="1846040"/>
              <a:ext cx="792088" cy="3815207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979953" y="199005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979953" y="271013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979953" y="34302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496" y="6232248"/>
            <a:ext cx="212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Input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95979" y="6232248"/>
            <a:ext cx="243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Output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6232248"/>
            <a:ext cx="262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Hidden Layers</a:t>
            </a:r>
            <a:endParaRPr kumimoji="1" lang="ko-KR" altLang="en-US" sz="2800" b="1" dirty="0" smtClean="0"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131840" y="2134071"/>
            <a:ext cx="792088" cy="3239146"/>
            <a:chOff x="3240093" y="2134071"/>
            <a:chExt cx="792088" cy="3239146"/>
          </a:xfrm>
        </p:grpSpPr>
        <p:sp>
          <p:nvSpPr>
            <p:cNvPr id="16" name="직사각형 15"/>
            <p:cNvSpPr/>
            <p:nvPr/>
          </p:nvSpPr>
          <p:spPr>
            <a:xfrm>
              <a:off x="3240093" y="2134071"/>
              <a:ext cx="792088" cy="323914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348105" y="227048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348105" y="29905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348105" y="371064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499992" y="2134071"/>
            <a:ext cx="792088" cy="3239146"/>
            <a:chOff x="4608245" y="2134071"/>
            <a:chExt cx="792088" cy="3239146"/>
          </a:xfrm>
        </p:grpSpPr>
        <p:sp>
          <p:nvSpPr>
            <p:cNvPr id="17" name="직사각형 16"/>
            <p:cNvSpPr/>
            <p:nvPr/>
          </p:nvSpPr>
          <p:spPr>
            <a:xfrm>
              <a:off x="4608245" y="2134071"/>
              <a:ext cx="792088" cy="323914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716257" y="228224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716257" y="30023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716257" y="372240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796136" y="2132856"/>
            <a:ext cx="792088" cy="3239146"/>
            <a:chOff x="5976397" y="2132856"/>
            <a:chExt cx="792088" cy="3239146"/>
          </a:xfrm>
        </p:grpSpPr>
        <p:sp>
          <p:nvSpPr>
            <p:cNvPr id="18" name="직사각형 17"/>
            <p:cNvSpPr/>
            <p:nvPr/>
          </p:nvSpPr>
          <p:spPr>
            <a:xfrm>
              <a:off x="5976397" y="2132856"/>
              <a:ext cx="792088" cy="3239146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098627" y="22557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098627" y="297585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6098627" y="369593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092280" y="2566121"/>
            <a:ext cx="792088" cy="2372616"/>
            <a:chOff x="7353475" y="2566121"/>
            <a:chExt cx="792088" cy="2372616"/>
          </a:xfrm>
        </p:grpSpPr>
        <p:sp>
          <p:nvSpPr>
            <p:cNvPr id="19" name="직사각형 18"/>
            <p:cNvSpPr/>
            <p:nvPr/>
          </p:nvSpPr>
          <p:spPr>
            <a:xfrm>
              <a:off x="7353475" y="2566121"/>
              <a:ext cx="792088" cy="237261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7461487" y="27443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7461487" y="346439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7461487" y="418447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07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0" y="1772816"/>
            <a:ext cx="66264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Activation Function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8800"/>
            <a:ext cx="5904656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/ Batch size / Iteration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7281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epoch</a:t>
            </a:r>
            <a:r>
              <a:rPr kumimoji="1" lang="en-US" altLang="ko-KR" sz="2800" dirty="0" smtClean="0">
                <a:latin typeface="+mn-ea"/>
              </a:rPr>
              <a:t>: one forward and backward pass of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all</a:t>
            </a:r>
            <a:r>
              <a:rPr kumimoji="1"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training data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85293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Batch size</a:t>
            </a:r>
            <a:r>
              <a:rPr kumimoji="1" lang="en-US" altLang="ko-KR" sz="2800" dirty="0" smtClean="0">
                <a:latin typeface="+mn-ea"/>
              </a:rPr>
              <a:t>: the number of training examples in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one forward and backward pass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933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iteration</a:t>
            </a:r>
            <a:r>
              <a:rPr kumimoji="1" lang="en-US" altLang="ko-KR" sz="2800" dirty="0" smtClean="0">
                <a:latin typeface="+mn-ea"/>
              </a:rPr>
              <a:t>: number of passes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86916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If we have 55,000 training data, and the batch size is 1,000. Then, we need 55 iterations to complete 1 epoch. 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543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Cost function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223" y="1811759"/>
            <a:ext cx="8063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This is just a function that we want to minimize.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223" y="2819871"/>
            <a:ext cx="806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There is </a:t>
            </a:r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no guarantee</a:t>
            </a:r>
            <a:r>
              <a:rPr kumimoji="1" lang="en-US" altLang="ko-KR" sz="2800" dirty="0" smtClean="0">
                <a:latin typeface="+mn-ea"/>
              </a:rPr>
              <a:t> that it will bring us to the best solution! 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223" y="4273932"/>
            <a:ext cx="806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It should be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differentiable</a:t>
            </a:r>
            <a:r>
              <a:rPr kumimoji="1" lang="en-US" altLang="ko-KR" sz="2800" dirty="0" smtClean="0">
                <a:latin typeface="+mn-ea"/>
              </a:rPr>
              <a:t>! 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00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MNIST </a:t>
            </a:r>
            <a:r>
              <a:rPr kumimoji="1" lang="en-US" altLang="ko-KR" sz="1800" dirty="0" smtClean="0"/>
              <a:t>(Mixed National Institute of Standards and Technology)</a:t>
            </a:r>
            <a:endParaRPr kumimoji="1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26" y="1448898"/>
            <a:ext cx="6549348" cy="4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Terminologies are Important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637980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376450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621908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2992022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Output / Class / Label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2563"/>
            <a:ext cx="2448272" cy="16956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552563"/>
            <a:ext cx="1695655" cy="16956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552563"/>
            <a:ext cx="2548115" cy="16956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343800" y="1552563"/>
            <a:ext cx="1440160" cy="1695655"/>
          </a:xfrm>
          <a:prstGeom prst="rect">
            <a:avLst/>
          </a:prstGeom>
        </p:spPr>
      </p:pic>
      <p:sp>
        <p:nvSpPr>
          <p:cNvPr id="22" name="아래쪽 화살표[D] 21"/>
          <p:cNvSpPr/>
          <p:nvPr/>
        </p:nvSpPr>
        <p:spPr>
          <a:xfrm>
            <a:off x="1081436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3" name="아래쪽 화살표[D] 22"/>
          <p:cNvSpPr/>
          <p:nvPr/>
        </p:nvSpPr>
        <p:spPr>
          <a:xfrm>
            <a:off x="5463471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4" name="아래쪽 화살표[D] 23"/>
          <p:cNvSpPr/>
          <p:nvPr/>
        </p:nvSpPr>
        <p:spPr>
          <a:xfrm>
            <a:off x="3151575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5" name="아래쪽 화살표[D] 24"/>
          <p:cNvSpPr/>
          <p:nvPr/>
        </p:nvSpPr>
        <p:spPr>
          <a:xfrm>
            <a:off x="7739844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779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79222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91118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7491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868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One-hot coding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2563"/>
            <a:ext cx="2448272" cy="1695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552563"/>
            <a:ext cx="1695655" cy="16956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552563"/>
            <a:ext cx="2548115" cy="1695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343800" y="1552563"/>
            <a:ext cx="1440160" cy="1695655"/>
          </a:xfrm>
          <a:prstGeom prst="rect">
            <a:avLst/>
          </a:prstGeom>
        </p:spPr>
      </p:pic>
      <p:sp>
        <p:nvSpPr>
          <p:cNvPr id="9" name="아래쪽 화살표[D] 8"/>
          <p:cNvSpPr/>
          <p:nvPr/>
        </p:nvSpPr>
        <p:spPr>
          <a:xfrm>
            <a:off x="1081436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아래쪽 화살표[D] 9"/>
          <p:cNvSpPr/>
          <p:nvPr/>
        </p:nvSpPr>
        <p:spPr>
          <a:xfrm>
            <a:off x="5463471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아래쪽 화살표[D] 10"/>
          <p:cNvSpPr/>
          <p:nvPr/>
        </p:nvSpPr>
        <p:spPr>
          <a:xfrm>
            <a:off x="3151575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아래쪽 화살표[D] 11"/>
          <p:cNvSpPr/>
          <p:nvPr/>
        </p:nvSpPr>
        <p:spPr>
          <a:xfrm>
            <a:off x="7739844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5779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222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1118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67491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5536" y="4581128"/>
            <a:ext cx="8640960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6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/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69219"/>
            <a:ext cx="6350000" cy="476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350000" cy="49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1434" y="4672584"/>
            <a:ext cx="2345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Training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34" y="5858108"/>
            <a:ext cx="1688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Test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6200" y="5265346"/>
            <a:ext cx="2664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Validation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3802" y="5265346"/>
            <a:ext cx="299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(Cross-validation)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36" y="1196752"/>
            <a:ext cx="4200128" cy="3150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36" y="1196752"/>
            <a:ext cx="4200128" cy="31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1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Neuron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84" y="1196752"/>
            <a:ext cx="5188920" cy="2217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014" y="3548511"/>
            <a:ext cx="4621266" cy="2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0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938" y="1052736"/>
            <a:ext cx="792088" cy="323914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168" y="122941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1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14168" y="1995875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2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4168" y="276234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4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9950" y="352880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0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96794" y="2745088"/>
            <a:ext cx="792088" cy="2476068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119024" y="292176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19024" y="3688227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19024" y="445469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24630" y="1434275"/>
            <a:ext cx="792088" cy="24760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066" y="1052736"/>
            <a:ext cx="2292532" cy="3239146"/>
            <a:chOff x="1907704" y="1791622"/>
            <a:chExt cx="2292532" cy="3239146"/>
          </a:xfrm>
        </p:grpSpPr>
        <p:sp>
          <p:nvSpPr>
            <p:cNvPr id="16" name="사다리꼴[T] 15"/>
            <p:cNvSpPr/>
            <p:nvPr/>
          </p:nvSpPr>
          <p:spPr>
            <a:xfrm rot="5400000">
              <a:off x="1434397" y="2264929"/>
              <a:ext cx="3239146" cy="2292532"/>
            </a:xfrm>
            <a:prstGeom prst="trapezoid">
              <a:avLst>
                <a:gd name="adj" fmla="val 1645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80497" y="3149585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smtClean="0">
                  <a:latin typeface="+mn-ea"/>
                </a:rPr>
                <a:t>W</a:t>
              </a:r>
              <a:endParaRPr kumimoji="1" lang="ko-KR" altLang="en-US" sz="2800" b="1" dirty="0" smtClean="0">
                <a:latin typeface="+mn-ea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4139316" y="164159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9316" y="2408063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39316" y="317452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24630" y="4116812"/>
            <a:ext cx="792088" cy="247606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8441" y="5066020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+mn-ea"/>
              </a:rPr>
              <a:t>b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0570" y="2748660"/>
            <a:ext cx="792088" cy="247606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02800" y="292533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02800" y="3691799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02800" y="445826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7" name="다이아몬드 26"/>
          <p:cNvSpPr/>
          <p:nvPr/>
        </p:nvSpPr>
        <p:spPr>
          <a:xfrm>
            <a:off x="4929214" y="3528804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 smtClean="0">
                <a:solidFill>
                  <a:schemeClr val="tx1"/>
                </a:solidFill>
              </a:rPr>
              <a:t>+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6932555" y="3563007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</a:rPr>
              <a:t>ReLu</a:t>
            </a:r>
            <a:endParaRPr kumimoji="1" lang="ko-KR" altLang="en-US" sz="1050" dirty="0" err="1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571" y="4360632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Input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6114" y="2920472"/>
            <a:ext cx="141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Weight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16034" y="551276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Bias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08762" y="5251150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Output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144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32930</TotalTime>
  <Words>508</Words>
  <Application>Microsoft Macintosh PowerPoint</Application>
  <PresentationFormat>On-screen Show (4:3)</PresentationFormat>
  <Paragraphs>89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테마</vt:lpstr>
      <vt:lpstr>PowerPoint Presentation</vt:lpstr>
      <vt:lpstr>Terminologies are Important</vt:lpstr>
      <vt:lpstr>Input Data</vt:lpstr>
      <vt:lpstr>Output / Class / Label</vt:lpstr>
      <vt:lpstr>One-hot coding</vt:lpstr>
      <vt:lpstr>Training / Learning</vt:lpstr>
      <vt:lpstr>Dataset</vt:lpstr>
      <vt:lpstr>Neuron</vt:lpstr>
      <vt:lpstr>Basic single layer network</vt:lpstr>
      <vt:lpstr>Basic single layer network</vt:lpstr>
      <vt:lpstr>(Neural) Network</vt:lpstr>
      <vt:lpstr>Artificial Neural Network</vt:lpstr>
      <vt:lpstr>Multi-Layer Perceptron</vt:lpstr>
      <vt:lpstr>Activation Function</vt:lpstr>
      <vt:lpstr>Epoch / Batch size / Iteration</vt:lpstr>
      <vt:lpstr>Cost function</vt:lpstr>
      <vt:lpstr>MNIST (Mixed National Institute of Standards and Technology)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COUPANG</cp:lastModifiedBy>
  <cp:revision>1130</cp:revision>
  <dcterms:created xsi:type="dcterms:W3CDTF">2010-03-17T18:05:41Z</dcterms:created>
  <dcterms:modified xsi:type="dcterms:W3CDTF">2017-02-18T04:41:25Z</dcterms:modified>
</cp:coreProperties>
</file>